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342" r:id="rId2"/>
    <p:sldId id="348" r:id="rId3"/>
    <p:sldId id="338" r:id="rId4"/>
    <p:sldId id="343" r:id="rId5"/>
    <p:sldId id="344" r:id="rId6"/>
    <p:sldId id="345" r:id="rId7"/>
    <p:sldId id="346" r:id="rId8"/>
    <p:sldId id="347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Raleway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33" autoAdjust="0"/>
    <p:restoredTop sz="94014" autoAdjust="0"/>
  </p:normalViewPr>
  <p:slideViewPr>
    <p:cSldViewPr snapToGrid="0">
      <p:cViewPr varScale="1">
        <p:scale>
          <a:sx n="148" d="100"/>
          <a:sy n="148" d="100"/>
        </p:scale>
        <p:origin x="192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82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5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2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7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25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41334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400" b="1" dirty="0">
                <a:solidFill>
                  <a:schemeClr val="accent5"/>
                </a:solidFill>
              </a:rPr>
              <a:t>2. Paired Permutation Test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2101973" y="2630656"/>
            <a:ext cx="3206874" cy="802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97" y="2672307"/>
            <a:ext cx="3588711" cy="684982"/>
          </a:xfrm>
          <a:prstGeom prst="rect">
            <a:avLst/>
          </a:prstGeom>
        </p:spPr>
      </p:pic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13F1A-9DBB-5C45-95CB-09D61CBD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682" y="2078875"/>
            <a:ext cx="7812668" cy="831893"/>
          </a:xfrm>
        </p:spPr>
        <p:txBody>
          <a:bodyPr/>
          <a:lstStyle/>
          <a:p>
            <a:r>
              <a:rPr lang="en-KR" sz="1600" dirty="0"/>
              <a:t>Logistic, Gompertz</a:t>
            </a:r>
            <a:r>
              <a:rPr lang="ko-KR" altLang="en-US" sz="1600" dirty="0"/>
              <a:t> 모델에 대해 </a:t>
            </a:r>
            <a:r>
              <a:rPr lang="en-US" altLang="ko-KR" sz="1600" dirty="0"/>
              <a:t>segment</a:t>
            </a:r>
            <a:r>
              <a:rPr lang="ko-KR" altLang="en-US" sz="1600" dirty="0"/>
              <a:t> 별로 </a:t>
            </a:r>
            <a:r>
              <a:rPr lang="en-US" altLang="ko-KR" sz="1600" dirty="0"/>
              <a:t>Paired Permutation t-test </a:t>
            </a:r>
            <a:r>
              <a:rPr lang="ko-KR" altLang="en-US" sz="1600" dirty="0"/>
              <a:t>시행</a:t>
            </a:r>
            <a:endParaRPr lang="en-US" altLang="ko-KR" sz="1600" dirty="0"/>
          </a:p>
          <a:p>
            <a:endParaRPr lang="en-US" sz="1600" dirty="0"/>
          </a:p>
          <a:p>
            <a:pPr marL="146050" indent="0">
              <a:buNone/>
            </a:pPr>
            <a:r>
              <a:rPr lang="en-US" altLang="ko-KR" sz="1600" dirty="0"/>
              <a:t>- Logistic  : 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Gompertz</a:t>
            </a:r>
            <a:r>
              <a:rPr lang="en-US" sz="1600" dirty="0"/>
              <a:t> : </a:t>
            </a:r>
          </a:p>
          <a:p>
            <a:pPr marL="146050" indent="0">
              <a:buNone/>
            </a:pPr>
            <a:endParaRPr lang="en-KR" sz="1600" dirty="0"/>
          </a:p>
        </p:txBody>
      </p:sp>
      <p:pic>
        <p:nvPicPr>
          <p:cNvPr id="9" name="_x311093392" descr="DRW00001f24069f">
            <a:extLst>
              <a:ext uri="{FF2B5EF4-FFF2-40B4-BE49-F238E27FC236}">
                <a16:creationId xmlns:a16="http://schemas.microsoft.com/office/drawing/2014/main" id="{2DD24123-F757-FC4D-A573-3839C1C10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2101973" y="3638977"/>
            <a:ext cx="3508714" cy="7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7">
            <a:extLst>
              <a:ext uri="{FF2B5EF4-FFF2-40B4-BE49-F238E27FC236}">
                <a16:creationId xmlns:a16="http://schemas.microsoft.com/office/drawing/2014/main" id="{00ED51AF-C404-1245-87D6-FED2ED4F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2" y="3695708"/>
            <a:ext cx="3443276" cy="6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51F1-8CA4-0F4A-ABFF-B51AAC05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2. Paired Permutation Test</a:t>
            </a:r>
            <a:endParaRPr lang="en-K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1A094-7AA7-004A-8E9D-64A625611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445" y="1966734"/>
            <a:ext cx="8669547" cy="2907193"/>
          </a:xfrm>
        </p:spPr>
        <p:txBody>
          <a:bodyPr/>
          <a:lstStyle/>
          <a:p>
            <a:r>
              <a:rPr lang="ko-KR" altLang="en-US" sz="1600" dirty="0"/>
              <a:t>하나의 국가에서의 시점</a:t>
            </a:r>
            <a:r>
              <a:rPr lang="en-US" altLang="ko-KR" sz="1600" dirty="0"/>
              <a:t>(segment)</a:t>
            </a:r>
            <a:r>
              <a:rPr lang="ko-KR" altLang="en-US" sz="1600" dirty="0"/>
              <a:t>에 따른 평균 차이 검정이므로 </a:t>
            </a:r>
            <a:r>
              <a:rPr lang="ko-KR" altLang="en-US" sz="1600" dirty="0" err="1"/>
              <a:t>등분산</a:t>
            </a:r>
            <a:r>
              <a:rPr lang="ko-KR" altLang="en-US" sz="1600" dirty="0"/>
              <a:t> 검정은 필요 없음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1000</a:t>
            </a:r>
            <a:r>
              <a:rPr lang="ko-KR" altLang="en-US" sz="1600" dirty="0"/>
              <a:t>번을 </a:t>
            </a:r>
            <a:r>
              <a:rPr lang="ko-KR" altLang="en-US" sz="1600" dirty="0" err="1"/>
              <a:t>복원추출한</a:t>
            </a:r>
            <a:r>
              <a:rPr lang="ko-KR" altLang="en-US" sz="1600" dirty="0"/>
              <a:t> </a:t>
            </a:r>
            <a:r>
              <a:rPr lang="en-US" altLang="ko-KR" sz="1600" dirty="0"/>
              <a:t>t-test statistic</a:t>
            </a:r>
            <a:r>
              <a:rPr lang="ko-KR" altLang="en-US" sz="1600" dirty="0"/>
              <a:t>을 검정 </a:t>
            </a:r>
            <a:endParaRPr lang="en-US" altLang="ko-KR" sz="1600" dirty="0"/>
          </a:p>
          <a:p>
            <a:pPr marL="146050" indent="0">
              <a:buNone/>
            </a:pPr>
            <a:r>
              <a:rPr lang="en-US" altLang="ko-KR" sz="1600" dirty="0"/>
              <a:t>      (</a:t>
            </a:r>
            <a:r>
              <a:rPr lang="ko-KR" altLang="en-US" sz="1600" dirty="0"/>
              <a:t>이때의 </a:t>
            </a:r>
            <a:r>
              <a:rPr lang="en-US" altLang="ko-KR" sz="1600" dirty="0"/>
              <a:t>permutation test</a:t>
            </a:r>
            <a:r>
              <a:rPr lang="ko-KR" altLang="en-US" sz="1600" dirty="0"/>
              <a:t>의 </a:t>
            </a:r>
            <a:r>
              <a:rPr lang="en-US" altLang="ko-KR" sz="1600" dirty="0"/>
              <a:t>t-statistic</a:t>
            </a:r>
            <a:r>
              <a:rPr lang="ko-KR" altLang="en-US" sz="1600" dirty="0"/>
              <a:t>은 </a:t>
            </a:r>
            <a:r>
              <a:rPr lang="en-US" altLang="ko-KR" sz="1600" dirty="0"/>
              <a:t>paired t-value )</a:t>
            </a:r>
          </a:p>
          <a:p>
            <a:pPr marL="146050" indent="0">
              <a:buNone/>
            </a:pPr>
            <a:endParaRPr lang="en-US" altLang="ko-KR" sz="1600" dirty="0"/>
          </a:p>
          <a:p>
            <a:r>
              <a:rPr lang="en-US" sz="1600" b="1" dirty="0"/>
              <a:t>Empirical p-value</a:t>
            </a:r>
            <a:r>
              <a:rPr lang="en-US" altLang="ko-KR" sz="1600" dirty="0"/>
              <a:t>(</a:t>
            </a:r>
            <a:r>
              <a:rPr lang="en-US" dirty="0"/>
              <a:t>(paired t-value) </a:t>
            </a:r>
            <a:r>
              <a:rPr lang="ko-KR" altLang="en-US" dirty="0"/>
              <a:t>오른쪽에 있는 개수들의 평균</a:t>
            </a:r>
            <a:r>
              <a:rPr lang="en-KR" sz="1600" dirty="0"/>
              <a:t> </a:t>
            </a:r>
            <a:r>
              <a:rPr lang="en-US" altLang="ko-KR" sz="1600" dirty="0"/>
              <a:t>)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귀무가설</a:t>
            </a:r>
            <a:r>
              <a:rPr lang="ko-KR" altLang="en-US" sz="1600" dirty="0"/>
              <a:t> 기각 여부 결정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b="1" dirty="0" err="1"/>
              <a:t>귀무가설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(H0)</a:t>
            </a:r>
          </a:p>
          <a:p>
            <a:pPr marL="146050" indent="0">
              <a:buNone/>
            </a:pPr>
            <a:r>
              <a:rPr lang="en-US" sz="1600" dirty="0"/>
              <a:t>      : COVID-19 </a:t>
            </a:r>
            <a:r>
              <a:rPr lang="ko-KR" altLang="en-US" sz="1600" dirty="0" err="1"/>
              <a:t>재확산에</a:t>
            </a:r>
            <a:r>
              <a:rPr lang="ko-KR" altLang="en-US" sz="1600" dirty="0"/>
              <a:t> 따른 </a:t>
            </a:r>
            <a:r>
              <a:rPr lang="en-US" altLang="ko-KR" sz="1600" dirty="0"/>
              <a:t>Segment</a:t>
            </a:r>
            <a:r>
              <a:rPr lang="ko-KR" altLang="en-US" sz="1600" dirty="0"/>
              <a:t>별 </a:t>
            </a:r>
            <a:r>
              <a:rPr lang="en-US" altLang="ko-KR" sz="1600" dirty="0"/>
              <a:t>Growth Curve</a:t>
            </a:r>
            <a:r>
              <a:rPr lang="ko-KR" altLang="en-US" sz="1600" dirty="0"/>
              <a:t> </a:t>
            </a:r>
            <a:r>
              <a:rPr lang="en-US" altLang="ko-KR" sz="1600" dirty="0"/>
              <a:t>Model</a:t>
            </a:r>
            <a:r>
              <a:rPr lang="ko-KR" altLang="en-US" sz="1600" dirty="0"/>
              <a:t>의 계수는 유의미한 차이가 없다</a:t>
            </a:r>
            <a:r>
              <a:rPr lang="en-US" altLang="ko-KR" sz="1600" dirty="0"/>
              <a:t>.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70793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0.692 )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25CCE0-7F94-764F-939C-CCBED710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2" y="1586692"/>
            <a:ext cx="2880481" cy="3508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9B48B9-DA4A-0143-9EB8-A23F2FD7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01" y="1549148"/>
            <a:ext cx="2910741" cy="3546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8FA6ED-6F38-2F45-9CE1-B0FBF1CBC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2" y="1549148"/>
            <a:ext cx="2768812" cy="35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65E8D-72F1-0F4B-855E-A65A950B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2" y="1567920"/>
            <a:ext cx="2796981" cy="3546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D23EB-263E-DD4E-A912-99E383A3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06" y="1635022"/>
            <a:ext cx="2885168" cy="350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1C65A-76EE-9847-8744-93551FF4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910" y="1635022"/>
            <a:ext cx="2885168" cy="35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2-1.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Logistic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Logistic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.541 )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D883-AABF-EE4E-AE05-8670454D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51" y="1603728"/>
            <a:ext cx="2885168" cy="355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EC1B4-6F7B-9748-9877-4BBA26D1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68" y="1571895"/>
            <a:ext cx="3013545" cy="3542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3EF27-1300-CD40-82CF-9CEC95951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6" y="1571894"/>
            <a:ext cx="2765709" cy="35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“a”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a</a:t>
            </a:r>
            <a:r>
              <a:rPr lang="en-US" altLang="ko-KR" dirty="0"/>
              <a:t> coefficient (empirical p-value : 0 .177 )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18BFF-A6B6-6B45-8E3B-292729A9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7" y="1516054"/>
            <a:ext cx="3116911" cy="3530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712CD-E27C-4943-83E1-5AC15574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59" y="1527796"/>
            <a:ext cx="2756733" cy="3530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35734-E85C-4B41-B531-FE91A6928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18" y="1570926"/>
            <a:ext cx="2904722" cy="35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Coefficient “b”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dirty="0"/>
              <a:t> Model</a:t>
            </a:r>
            <a:r>
              <a:rPr lang="ko-KR" altLang="en-US" dirty="0"/>
              <a:t>의 </a:t>
            </a:r>
            <a:r>
              <a:rPr lang="en-US" altLang="ko-KR" b="1" dirty="0"/>
              <a:t>b</a:t>
            </a:r>
            <a:r>
              <a:rPr lang="en-US" altLang="ko-KR" dirty="0"/>
              <a:t> coefficient (empirical p-value : 0 )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9135E-FC9C-8640-9EFA-80B1A926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79" y="1571893"/>
            <a:ext cx="2918770" cy="354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8527A-CE4A-754B-9FB3-B886C93A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51" y="1542335"/>
            <a:ext cx="3156027" cy="3571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78C40-FDE5-B342-877C-57295F6B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02" y="1557113"/>
            <a:ext cx="2788789" cy="35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131304" y="72485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2-2.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Coefficient “c”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2B9C95-D831-45E7-9C1D-818E929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742" y="1228761"/>
            <a:ext cx="7688700" cy="535200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 err="1"/>
              <a:t>Gompertz</a:t>
            </a:r>
            <a:r>
              <a:rPr lang="en-US" altLang="ko-KR" b="1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b="1" dirty="0"/>
              <a:t>c</a:t>
            </a:r>
            <a:r>
              <a:rPr lang="en-US" altLang="ko-KR" dirty="0"/>
              <a:t> coefficient (empirical p-value : 0 .087)</a:t>
            </a:r>
            <a:endParaRPr lang="ko-KR" altLang="en-US" dirty="0"/>
          </a:p>
        </p:txBody>
      </p:sp>
      <p:sp>
        <p:nvSpPr>
          <p:cNvPr id="2" name="Google Shape;126;p19">
            <a:extLst>
              <a:ext uri="{FF2B5EF4-FFF2-40B4-BE49-F238E27FC236}">
                <a16:creationId xmlns:a16="http://schemas.microsoft.com/office/drawing/2014/main" id="{BAE17D3F-35A5-46CF-BB92-9A47DF6013A2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Result Analysis</a:t>
            </a:r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A0F6E-F6F7-6C4D-BCC8-6EF8817D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20" y="1557851"/>
            <a:ext cx="3074366" cy="355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4EE3E-8905-A74A-AB4B-934D2DE2A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4" y="1603731"/>
            <a:ext cx="2776675" cy="3556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DDC17-F14E-E543-98BA-CE8D6AEBC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75" y="1603730"/>
            <a:ext cx="2924324" cy="35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238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231</Words>
  <Application>Microsoft Macintosh PowerPoint</Application>
  <PresentationFormat>On-screen Show (16:9)</PresentationFormat>
  <Paragraphs>36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</vt:lpstr>
      <vt:lpstr>Lato</vt:lpstr>
      <vt:lpstr>Arial</vt:lpstr>
      <vt:lpstr>Streamline</vt:lpstr>
      <vt:lpstr>2. Paired Permutation Test</vt:lpstr>
      <vt:lpstr>2. Paired Permutation Test</vt:lpstr>
      <vt:lpstr>2-1. Logistic Coefficient “a”</vt:lpstr>
      <vt:lpstr>2-1. Logistic Coefficient “b”</vt:lpstr>
      <vt:lpstr>2-1. Logistic Coefficient “c”</vt:lpstr>
      <vt:lpstr>2-2. Gompertz Coefficient “a”</vt:lpstr>
      <vt:lpstr>2-2. Gompertz Coefficient “b”</vt:lpstr>
      <vt:lpstr>2-2. Gompertz Coefficient “c”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142</cp:revision>
  <dcterms:modified xsi:type="dcterms:W3CDTF">2020-11-16T02:35:58Z</dcterms:modified>
</cp:coreProperties>
</file>